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y="6858000" cx="9144000"/>
  <p:notesSz cx="9144000" cy="6858000"/>
  <p:embeddedFontLst>
    <p:embeddedFont>
      <p:font typeface="Palatino Linotyp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9" roundtripDataSignature="AMtx7mhHkZtekRFFdyzUKzgP5mMGgADKD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8766C9A-547B-4E74-831E-77FB222E593C}">
  <a:tblStyle styleId="{C8766C9A-547B-4E74-831E-77FB222E593C}" styleName="Table_0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8064A2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8064A2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fill>
          <a:solidFill>
            <a:srgbClr val="8064A2">
              <a:alpha val="20000"/>
            </a:srgbClr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8064A2">
              <a:alpha val="20000"/>
            </a:srgbClr>
          </a:solidFill>
        </a:fill>
      </a:tcStyle>
    </a:band1V>
    <a:band2V>
      <a:tcTxStyle b="off" i="off"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12700">
              <a:solidFill>
                <a:srgbClr val="8064A2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 b="off" i="off"/>
    </a:seCell>
    <a:swCell>
      <a:tcTxStyle b="off" i="off"/>
    </a:swCell>
    <a:firstRow>
      <a:tcTxStyle b="on" i="off"/>
      <a:tcStyle>
        <a:tcBdr>
          <a:bottom>
            <a:ln cap="flat" cmpd="sng" w="12700">
              <a:solidFill>
                <a:srgbClr val="8064A2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 b="off" i="off"/>
    </a:neCell>
    <a:nwCell>
      <a:tcTxStyle b="off" i="off"/>
    </a:nwCell>
  </a:tblStyle>
  <a:tblStyle styleId="{B5ECD133-0FDB-48E5-A8ED-3740D89256BF}" styleName="Table_1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12700">
              <a:solidFill>
                <a:srgbClr val="8064A2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8064A2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8064A2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8064A2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8064A2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8064A2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fill>
          <a:solidFill>
            <a:srgbClr val="8064A2">
              <a:alpha val="20000"/>
            </a:srgbClr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8064A2">
              <a:alpha val="20000"/>
            </a:srgbClr>
          </a:solidFill>
        </a:fill>
      </a:tcStyle>
    </a:band1V>
    <a:band2V>
      <a:tcTxStyle b="off" i="off"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50800">
              <a:solidFill>
                <a:srgbClr val="8064A2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 b="off" i="off"/>
    </a:seCell>
    <a:swCell>
      <a:tcTxStyle b="off" i="off"/>
    </a:swCell>
    <a:firstRow>
      <a:tcTxStyle b="on" i="off"/>
      <a:tcStyle>
        <a:tcBdr>
          <a:bottom>
            <a:ln cap="flat" cmpd="sng" w="25400">
              <a:solidFill>
                <a:srgbClr val="8064A2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 b="off" i="off"/>
    </a:neCell>
    <a:nwCell>
      <a:tcTxStyle b="off" i="off"/>
    </a:nwCell>
  </a:tblStyle>
  <a:tblStyle styleId="{993EF9FE-5577-4057-A2C9-0CB80E9CD8DC}" styleName="Table_2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font" Target="fonts/PalatinoLinotype-regular.fntdata"/><Relationship Id="rId14" Type="http://schemas.openxmlformats.org/officeDocument/2006/relationships/slide" Target="slides/slide8.xml"/><Relationship Id="rId17" Type="http://schemas.openxmlformats.org/officeDocument/2006/relationships/font" Target="fonts/PalatinoLinotype-italic.fntdata"/><Relationship Id="rId16" Type="http://schemas.openxmlformats.org/officeDocument/2006/relationships/font" Target="fonts/PalatinoLinotype-bold.fntdata"/><Relationship Id="rId5" Type="http://schemas.openxmlformats.org/officeDocument/2006/relationships/slideMaster" Target="slideMasters/slideMaster1.xml"/><Relationship Id="rId19" Type="http://customschemas.google.com/relationships/presentationmetadata" Target="metadata"/><Relationship Id="rId6" Type="http://schemas.openxmlformats.org/officeDocument/2006/relationships/notesMaster" Target="notesMasters/notesMaster1.xml"/><Relationship Id="rId18" Type="http://schemas.openxmlformats.org/officeDocument/2006/relationships/font" Target="fonts/PalatinoLinotype-bold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2" name="Google Shape;42;p1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0" name="Google Shape;50;p2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3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8" name="Google Shape;58;p3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4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1" sz="1200">
              <a:solidFill>
                <a:srgbClr val="980000"/>
              </a:solidFill>
            </a:endParaRPr>
          </a:p>
        </p:txBody>
      </p:sp>
      <p:sp>
        <p:nvSpPr>
          <p:cNvPr id="66" name="Google Shape;66;p4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8edd97c513_0_0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1" sz="1200">
              <a:solidFill>
                <a:srgbClr val="980000"/>
              </a:solidFill>
            </a:endParaRPr>
          </a:p>
        </p:txBody>
      </p:sp>
      <p:sp>
        <p:nvSpPr>
          <p:cNvPr id="74" name="Google Shape;74;g18edd97c513_0_0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6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2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2" name="Google Shape;122;p12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4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0" name="Google Shape;130;p14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obj">
  <p:cSld name="OBJECT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8"/>
          <p:cNvSpPr txBox="1"/>
          <p:nvPr>
            <p:ph type="title"/>
          </p:nvPr>
        </p:nvSpPr>
        <p:spPr>
          <a:xfrm>
            <a:off x="2296413" y="2776219"/>
            <a:ext cx="4551172" cy="18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8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8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8"/>
          <p:cNvSpPr txBox="1"/>
          <p:nvPr>
            <p:ph idx="12" type="sldNum"/>
          </p:nvPr>
        </p:nvSpPr>
        <p:spPr>
          <a:xfrm>
            <a:off x="8401811" y="6465214"/>
            <a:ext cx="232409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9"/>
          <p:cNvSpPr txBox="1"/>
          <p:nvPr>
            <p:ph type="title"/>
          </p:nvPr>
        </p:nvSpPr>
        <p:spPr>
          <a:xfrm>
            <a:off x="2296413" y="2776219"/>
            <a:ext cx="4551172" cy="18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9"/>
          <p:cNvSpPr txBox="1"/>
          <p:nvPr>
            <p:ph idx="1" type="body"/>
          </p:nvPr>
        </p:nvSpPr>
        <p:spPr>
          <a:xfrm>
            <a:off x="445249" y="1384363"/>
            <a:ext cx="8244205" cy="4150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9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9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9"/>
          <p:cNvSpPr txBox="1"/>
          <p:nvPr>
            <p:ph idx="12" type="sldNum"/>
          </p:nvPr>
        </p:nvSpPr>
        <p:spPr>
          <a:xfrm>
            <a:off x="8401811" y="6465214"/>
            <a:ext cx="232409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0"/>
          <p:cNvSpPr txBox="1"/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0"/>
          <p:cNvSpPr txBox="1"/>
          <p:nvPr>
            <p:ph idx="1" type="subTitle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0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0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0"/>
          <p:cNvSpPr txBox="1"/>
          <p:nvPr>
            <p:ph idx="12" type="sldNum"/>
          </p:nvPr>
        </p:nvSpPr>
        <p:spPr>
          <a:xfrm>
            <a:off x="8401811" y="6465214"/>
            <a:ext cx="232409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1"/>
          <p:cNvSpPr txBox="1"/>
          <p:nvPr>
            <p:ph type="title"/>
          </p:nvPr>
        </p:nvSpPr>
        <p:spPr>
          <a:xfrm>
            <a:off x="2296413" y="2776219"/>
            <a:ext cx="4551172" cy="18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1"/>
          <p:cNvSpPr txBox="1"/>
          <p:nvPr>
            <p:ph idx="1" type="body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1"/>
          <p:cNvSpPr txBox="1"/>
          <p:nvPr>
            <p:ph idx="2" type="body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1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1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1"/>
          <p:cNvSpPr txBox="1"/>
          <p:nvPr>
            <p:ph idx="12" type="sldNum"/>
          </p:nvPr>
        </p:nvSpPr>
        <p:spPr>
          <a:xfrm>
            <a:off x="8401811" y="6465214"/>
            <a:ext cx="232409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2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2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2"/>
          <p:cNvSpPr txBox="1"/>
          <p:nvPr>
            <p:ph idx="12" type="sldNum"/>
          </p:nvPr>
        </p:nvSpPr>
        <p:spPr>
          <a:xfrm>
            <a:off x="8401811" y="6465214"/>
            <a:ext cx="232409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7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197770"/>
            <a:ext cx="9144000" cy="666022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7"/>
          <p:cNvSpPr txBox="1"/>
          <p:nvPr>
            <p:ph type="title"/>
          </p:nvPr>
        </p:nvSpPr>
        <p:spPr>
          <a:xfrm>
            <a:off x="2296413" y="2776219"/>
            <a:ext cx="4551172" cy="18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7"/>
          <p:cNvSpPr txBox="1"/>
          <p:nvPr>
            <p:ph idx="1" type="body"/>
          </p:nvPr>
        </p:nvSpPr>
        <p:spPr>
          <a:xfrm>
            <a:off x="445249" y="1384363"/>
            <a:ext cx="8244205" cy="4150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7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7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7"/>
          <p:cNvSpPr txBox="1"/>
          <p:nvPr>
            <p:ph idx="12" type="sldNum"/>
          </p:nvPr>
        </p:nvSpPr>
        <p:spPr>
          <a:xfrm>
            <a:off x="8401811" y="6465214"/>
            <a:ext cx="232409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8100" marR="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38100" marR="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38100" marR="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38100" marR="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38100" marR="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8100" marR="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8100" marR="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8100" marR="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goo.gl/maps/QdVAaobpGXUQGXvC6" TargetMode="External"/><Relationship Id="rId4" Type="http://schemas.openxmlformats.org/officeDocument/2006/relationships/image" Target="../media/image10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0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Relationship Id="rId4" Type="http://schemas.openxmlformats.org/officeDocument/2006/relationships/image" Target="../media/image2.png"/><Relationship Id="rId5" Type="http://schemas.openxmlformats.org/officeDocument/2006/relationships/image" Target="../media/image7.png"/><Relationship Id="rId6" Type="http://schemas.openxmlformats.org/officeDocument/2006/relationships/image" Target="../media/image11.png"/><Relationship Id="rId7" Type="http://schemas.openxmlformats.org/officeDocument/2006/relationships/image" Target="../media/image3.png"/><Relationship Id="rId8" Type="http://schemas.openxmlformats.org/officeDocument/2006/relationships/image" Target="../media/image10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png"/><Relationship Id="rId4" Type="http://schemas.openxmlformats.org/officeDocument/2006/relationships/image" Target="../media/image1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Google Shape;4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03676" y="1255775"/>
            <a:ext cx="2093976" cy="1197864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45;p1"/>
          <p:cNvSpPr txBox="1"/>
          <p:nvPr>
            <p:ph type="title"/>
          </p:nvPr>
        </p:nvSpPr>
        <p:spPr>
          <a:xfrm>
            <a:off x="1337069" y="2453648"/>
            <a:ext cx="6771000" cy="23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latino Linotype"/>
              <a:buNone/>
            </a:pPr>
            <a:r>
              <a:rPr b="1" i="1" lang="en-US"/>
              <a:t>Firma de Declaratoria Conjunta para impulsar un ejercicio de Gobierno Abierto</a:t>
            </a:r>
            <a:endParaRPr sz="1800"/>
          </a:p>
          <a:p>
            <a:pPr indent="-4445" lvl="0" marL="32383" marR="508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3300"/>
          </a:p>
        </p:txBody>
      </p:sp>
      <p:sp>
        <p:nvSpPr>
          <p:cNvPr id="46" name="Google Shape;46;p1"/>
          <p:cNvSpPr txBox="1"/>
          <p:nvPr/>
        </p:nvSpPr>
        <p:spPr>
          <a:xfrm>
            <a:off x="3272905" y="4422309"/>
            <a:ext cx="2555400" cy="8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1" lang="en-US" sz="1800" u="none" cap="none" strike="noStrike">
                <a:solidFill>
                  <a:srgbClr val="BEBEBE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28 de noviembre de 2022</a:t>
            </a:r>
            <a:endParaRPr b="0" i="0" sz="1800" u="none" cap="none" strike="noStrike">
              <a:solidFill>
                <a:srgbClr val="000000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indent="0" lvl="0" marL="63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1" lang="en-US" sz="1800" u="none" cap="none" strike="noStrike">
                <a:solidFill>
                  <a:srgbClr val="BEBEBE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11:30 hrs.</a:t>
            </a:r>
            <a:endParaRPr b="0" i="0" sz="1800" u="none" cap="none" strike="noStrike">
              <a:solidFill>
                <a:srgbClr val="000000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47" name="Google Shape;47;p1"/>
          <p:cNvSpPr/>
          <p:nvPr/>
        </p:nvSpPr>
        <p:spPr>
          <a:xfrm>
            <a:off x="7987283" y="208788"/>
            <a:ext cx="737870" cy="815340"/>
          </a:xfrm>
          <a:custGeom>
            <a:rect b="b" l="l" r="r" t="t"/>
            <a:pathLst>
              <a:path extrusionOk="0" h="815340" w="737870">
                <a:moveTo>
                  <a:pt x="737616" y="0"/>
                </a:moveTo>
                <a:lnTo>
                  <a:pt x="0" y="0"/>
                </a:lnTo>
                <a:lnTo>
                  <a:pt x="0" y="815340"/>
                </a:lnTo>
                <a:lnTo>
                  <a:pt x="737616" y="815340"/>
                </a:lnTo>
                <a:lnTo>
                  <a:pt x="73761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"/>
          <p:cNvSpPr txBox="1"/>
          <p:nvPr>
            <p:ph type="title"/>
          </p:nvPr>
        </p:nvSpPr>
        <p:spPr>
          <a:xfrm>
            <a:off x="535940" y="382651"/>
            <a:ext cx="1856105" cy="513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 sz="3200">
                <a:latin typeface="Palatino Linotype"/>
                <a:ea typeface="Palatino Linotype"/>
                <a:cs typeface="Palatino Linotype"/>
                <a:sym typeface="Palatino Linotype"/>
              </a:rPr>
              <a:t>Objetivos</a:t>
            </a:r>
            <a:endParaRPr sz="3200"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53" name="Google Shape;53;p2"/>
          <p:cNvSpPr txBox="1"/>
          <p:nvPr/>
        </p:nvSpPr>
        <p:spPr>
          <a:xfrm>
            <a:off x="8766047" y="6407911"/>
            <a:ext cx="162560" cy="1968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marR="0" rtl="0" algn="l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1" i="0" lang="en-US" sz="1200" u="none" cap="none" strike="noStrike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54" name="Google Shape;54;p2"/>
          <p:cNvSpPr txBox="1"/>
          <p:nvPr/>
        </p:nvSpPr>
        <p:spPr>
          <a:xfrm>
            <a:off x="535940" y="1504381"/>
            <a:ext cx="7820400" cy="327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Llevar a cabo el arranque formal del ejercicio de Gobierno Abierto, mediante la firma de la Declaratoria Conjunta, en la que diversos actores del municipio y representantes del Infoem asumen el compromiso de impulsar los trabajos que deriven en el lanzamiento e implementación de un Plan de Acción Municipal.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just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highlight>
                <a:schemeClr val="lt1"/>
              </a:highlight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pic>
        <p:nvPicPr>
          <p:cNvPr id="55" name="Google Shape;5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26875" y="218838"/>
            <a:ext cx="2858425" cy="725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"/>
          <p:cNvSpPr txBox="1"/>
          <p:nvPr>
            <p:ph type="title"/>
          </p:nvPr>
        </p:nvSpPr>
        <p:spPr>
          <a:xfrm>
            <a:off x="535940" y="336931"/>
            <a:ext cx="2974975" cy="513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 sz="3200">
                <a:latin typeface="Palatino Linotype"/>
                <a:ea typeface="Palatino Linotype"/>
                <a:cs typeface="Palatino Linotype"/>
                <a:sym typeface="Palatino Linotype"/>
              </a:rPr>
              <a:t>Datos generales</a:t>
            </a:r>
            <a:endParaRPr sz="3200"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61" name="Google Shape;61;p3"/>
          <p:cNvSpPr txBox="1"/>
          <p:nvPr/>
        </p:nvSpPr>
        <p:spPr>
          <a:xfrm>
            <a:off x="8766047" y="6407911"/>
            <a:ext cx="162560" cy="1968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marR="0" rtl="0" algn="l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1" i="0" lang="en-US" sz="1200" u="none" cap="none" strike="noStrike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graphicFrame>
        <p:nvGraphicFramePr>
          <p:cNvPr id="62" name="Google Shape;62;p3"/>
          <p:cNvGraphicFramePr/>
          <p:nvPr/>
        </p:nvGraphicFramePr>
        <p:xfrm>
          <a:off x="448322" y="127836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{C8766C9A-547B-4E74-831E-77FB222E593C}</a:tableStyleId>
              </a:tblPr>
              <a:tblGrid>
                <a:gridCol w="1944475"/>
                <a:gridCol w="6373250"/>
              </a:tblGrid>
              <a:tr h="3127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7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Fecha</a:t>
                      </a:r>
                      <a:endParaRPr b="1" sz="17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Palatino Linotype"/>
                        <a:buNone/>
                      </a:pPr>
                      <a:r>
                        <a:rPr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28 de noviembre de 2022</a:t>
                      </a:r>
                      <a:endParaRPr sz="1700" u="none" cap="none" strike="noStrike">
                        <a:solidFill>
                          <a:srgbClr val="000000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/>
                </a:tc>
              </a:tr>
              <a:tr h="3127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7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Lugar</a:t>
                      </a:r>
                      <a:endParaRPr b="1" sz="17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Palatino Linotype"/>
                        <a:buNone/>
                      </a:pPr>
                      <a:r>
                        <a:rPr lang="en-US" sz="18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Salón anexo a “La Troje” en el interior del Parque de las Esculturas. </a:t>
                      </a:r>
                      <a:endParaRPr sz="17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/>
                </a:tc>
              </a:tr>
              <a:tr h="878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7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Ubicación </a:t>
                      </a:r>
                      <a:endParaRPr b="1" sz="17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solidFill>
                      <a:srgbClr val="CCC0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8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Av. Dr. J. Jiménez Cantú S/N, Industrial Cuamatla, 54730 Cuautitlán Izcalli, Méx.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7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800" u="sng" cap="none" strike="noStrike">
                          <a:solidFill>
                            <a:schemeClr val="hlink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  <a:hlinkClick r:id="rId3"/>
                        </a:rPr>
                        <a:t>https://goo.gl/maps/QdVAaobpGXUQGXvC6</a:t>
                      </a:r>
                      <a:r>
                        <a:rPr lang="en-US" sz="18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 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/>
                </a:tc>
              </a:tr>
              <a:tr h="3127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7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Inicio </a:t>
                      </a:r>
                      <a:endParaRPr b="1" sz="17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Palatino Linotype"/>
                        <a:buNone/>
                      </a:pPr>
                      <a:r>
                        <a:rPr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11:3</a:t>
                      </a:r>
                      <a:r>
                        <a:rPr lang="en-US" sz="1700" u="none" cap="none" strike="noStrike">
                          <a:solidFill>
                            <a:srgbClr val="000000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0 horas </a:t>
                      </a:r>
                      <a:endParaRPr sz="1700" u="none" cap="none" strike="noStrike">
                        <a:solidFill>
                          <a:srgbClr val="000000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/>
                </a:tc>
              </a:tr>
              <a:tr h="3127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7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Duración </a:t>
                      </a:r>
                      <a:endParaRPr b="1" sz="17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solidFill>
                      <a:srgbClr val="CCC0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45 minutos</a:t>
                      </a:r>
                      <a:endParaRPr sz="17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/>
                </a:tc>
              </a:tr>
              <a:tr h="3127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7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Término </a:t>
                      </a:r>
                      <a:endParaRPr b="1" sz="17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700" u="none" cap="none" strike="noStrike">
                          <a:solidFill>
                            <a:srgbClr val="000000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1</a:t>
                      </a:r>
                      <a:r>
                        <a:rPr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2:15 horas</a:t>
                      </a:r>
                      <a:endParaRPr sz="17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/>
                </a:tc>
              </a:tr>
              <a:tr h="536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Invitados</a:t>
                      </a:r>
                      <a:endParaRPr b="1" i="0" sz="17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solidFill>
                      <a:srgbClr val="CCC0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Autoridades municipales, comisionados del Infoem,  representantes del INAI, sociedad civil de Cuautitlán Izcalli, integrantes del CPC Edomex y del STL</a:t>
                      </a:r>
                      <a:endParaRPr i="0" sz="1700" u="none" cap="none" strike="noStrike">
                        <a:solidFill>
                          <a:srgbClr val="000000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/>
                </a:tc>
              </a:tr>
              <a:tr h="536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7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Número de asistentes</a:t>
                      </a:r>
                      <a:endParaRPr b="1" i="0" sz="17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50 personas aprox.</a:t>
                      </a:r>
                      <a:endParaRPr i="0" sz="1700" u="none" cap="none" strike="noStrike">
                        <a:solidFill>
                          <a:srgbClr val="000000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  <p:pic>
        <p:nvPicPr>
          <p:cNvPr id="63" name="Google Shape;63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26875" y="218838"/>
            <a:ext cx="2858425" cy="725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4"/>
          <p:cNvSpPr txBox="1"/>
          <p:nvPr/>
        </p:nvSpPr>
        <p:spPr>
          <a:xfrm>
            <a:off x="8766047" y="6407911"/>
            <a:ext cx="1626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marR="0" rtl="0" algn="l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1" i="0" lang="en-US" sz="1200" u="none" cap="none" strike="noStrike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69" name="Google Shape;69;p4"/>
          <p:cNvSpPr txBox="1"/>
          <p:nvPr>
            <p:ph type="title"/>
          </p:nvPr>
        </p:nvSpPr>
        <p:spPr>
          <a:xfrm>
            <a:off x="519725" y="54000"/>
            <a:ext cx="5647800" cy="936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 sz="3000"/>
              <a:t>Acto protocolario de inauguración</a:t>
            </a:r>
            <a:endParaRPr sz="3000"/>
          </a:p>
        </p:txBody>
      </p:sp>
      <p:graphicFrame>
        <p:nvGraphicFramePr>
          <p:cNvPr id="70" name="Google Shape;70;p4"/>
          <p:cNvGraphicFramePr/>
          <p:nvPr/>
        </p:nvGraphicFramePr>
        <p:xfrm>
          <a:off x="353281" y="169801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{B5ECD133-0FDB-48E5-A8ED-3740D89256BF}</a:tableStyleId>
              </a:tblPr>
              <a:tblGrid>
                <a:gridCol w="2546075"/>
                <a:gridCol w="3616850"/>
                <a:gridCol w="1158975"/>
                <a:gridCol w="1158975"/>
              </a:tblGrid>
              <a:tr h="609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Actividad</a:t>
                      </a:r>
                      <a:endParaRPr b="1" sz="17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Responsable</a:t>
                      </a:r>
                      <a:endParaRPr sz="17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Hora</a:t>
                      </a:r>
                      <a:endParaRPr sz="17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Duración</a:t>
                      </a:r>
                      <a:endParaRPr sz="17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solidFill>
                      <a:srgbClr val="B2A0C7"/>
                    </a:solidFill>
                  </a:tcPr>
                </a:tc>
              </a:tr>
              <a:tr h="899925">
                <a:tc rowSpan="3">
                  <a:txBody>
                    <a:bodyPr/>
                    <a:lstStyle/>
                    <a:p>
                      <a:pPr indent="0" lvl="0" marL="14605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Mensaje</a:t>
                      </a:r>
                      <a:endParaRPr sz="17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7625" marB="47625" marR="95250" marL="95250" anchor="ctr"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US" sz="16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Karla Fiesco García</a:t>
                      </a:r>
                      <a:endParaRPr b="1" sz="16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Presidenta Municipal de Cuautitlán Izcalli </a:t>
                      </a:r>
                      <a:endParaRPr b="1" sz="16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7625" marB="47625" marR="95250" marL="95250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7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11:30 - 11:35</a:t>
                      </a:r>
                      <a:endParaRPr sz="18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B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5 min</a:t>
                      </a:r>
                      <a:endParaRPr sz="17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19500"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1600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Luis Gustavo Parra Noriega</a:t>
                      </a:r>
                      <a:endParaRPr b="1" sz="16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Comisionado del Infoem</a:t>
                      </a:r>
                      <a:endParaRPr b="1" sz="17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7625" marB="47625" marR="95250" marL="95250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11:35 - 11:40</a:t>
                      </a:r>
                      <a:endParaRPr sz="17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5 min</a:t>
                      </a:r>
                      <a:endParaRPr sz="17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19500"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-US" sz="1600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Jaime Valdemar Almazán Cuevas</a:t>
                      </a:r>
                      <a:endParaRPr b="1" sz="1600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Representante de Sociedad Civil de Cuautitlán Izcalli 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7625" marB="47625" marR="95250" marL="95250"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11:40 – 11:45</a:t>
                      </a:r>
                      <a:endParaRPr sz="17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5 min</a:t>
                      </a:r>
                      <a:endParaRPr sz="17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19500">
                <a:tc gridSpan="3"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US" sz="15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Duración</a:t>
                      </a:r>
                      <a:endParaRPr b="1" sz="15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7625" marB="47625" marR="95250" marL="95250" anchor="ctr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 hMerge="1"/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US" sz="15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15 min</a:t>
                      </a:r>
                      <a:endParaRPr b="1" sz="15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71" name="Google Shape;7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83625" y="218338"/>
            <a:ext cx="2858425" cy="725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8edd97c513_0_0"/>
          <p:cNvSpPr txBox="1"/>
          <p:nvPr/>
        </p:nvSpPr>
        <p:spPr>
          <a:xfrm>
            <a:off x="8766047" y="6407911"/>
            <a:ext cx="1626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marR="0" rtl="0" algn="l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1" i="0" lang="en-US" sz="1200" u="none" cap="none" strike="noStrike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77" name="Google Shape;77;g18edd97c513_0_0"/>
          <p:cNvSpPr txBox="1"/>
          <p:nvPr>
            <p:ph type="title"/>
          </p:nvPr>
        </p:nvSpPr>
        <p:spPr>
          <a:xfrm>
            <a:off x="558322" y="362793"/>
            <a:ext cx="7869600" cy="47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 sz="3000"/>
              <a:t>Firma de la Declaratoria</a:t>
            </a:r>
            <a:endParaRPr sz="3000"/>
          </a:p>
        </p:txBody>
      </p:sp>
      <p:graphicFrame>
        <p:nvGraphicFramePr>
          <p:cNvPr id="78" name="Google Shape;78;g18edd97c513_0_0"/>
          <p:cNvGraphicFramePr/>
          <p:nvPr/>
        </p:nvGraphicFramePr>
        <p:xfrm>
          <a:off x="558322" y="170877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{B5ECD133-0FDB-48E5-A8ED-3740D89256BF}</a:tableStyleId>
              </a:tblPr>
              <a:tblGrid>
                <a:gridCol w="2412300"/>
                <a:gridCol w="3426825"/>
                <a:gridCol w="1098075"/>
                <a:gridCol w="1098075"/>
              </a:tblGrid>
              <a:tr h="271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Firma de la Declaratoria</a:t>
                      </a:r>
                      <a:endParaRPr b="1" sz="15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7625" marB="47625" marR="95250" marL="95250"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3970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Participantes</a:t>
                      </a:r>
                      <a:endParaRPr sz="15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7625" marB="47625" marR="95250" marL="95250"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11:45 – 11:55</a:t>
                      </a:r>
                      <a:endParaRPr sz="15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10 min</a:t>
                      </a:r>
                      <a:endParaRPr sz="15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</a:tr>
              <a:tr h="427325">
                <a:tc row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Mensajes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7625" marB="47625" marR="95250" marL="95250" anchor="ctr"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Ma. De Los Ángeles Ducoing Valdepeña</a:t>
                      </a:r>
                      <a:br>
                        <a:rPr b="1" lang="en-US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</a:br>
                      <a:r>
                        <a:rPr lang="en-US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Directora General de Gobierno Abierto y Transparencia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INAI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7625" marB="47625" marR="95250" marL="95250"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11:55 - 12:00</a:t>
                      </a:r>
                      <a:endParaRPr sz="15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5 min</a:t>
                      </a:r>
                      <a:endParaRPr sz="15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27325"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Óscar Javier Islas Jiménez</a:t>
                      </a:r>
                      <a:endParaRPr b="1" sz="14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Integrante de Organizaciones de la Sociedad Civil ante el STL</a:t>
                      </a:r>
                      <a:endParaRPr b="1" sz="14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7625" marB="47625" marR="95250" marL="95250"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12:00 - 12:05</a:t>
                      </a:r>
                      <a:endParaRPr sz="15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5 min</a:t>
                      </a:r>
                      <a:endParaRPr sz="15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27325"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Luis Manuel de la Mora Ramírez</a:t>
                      </a:r>
                      <a:endParaRPr b="1" sz="14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Presidente del CPC Estado de México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7625" marB="47625" marR="95250" marL="95250"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12:05 - 12:10</a:t>
                      </a:r>
                      <a:endParaRPr sz="15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5 min</a:t>
                      </a:r>
                      <a:endParaRPr sz="15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268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Clausura</a:t>
                      </a:r>
                      <a:endParaRPr b="1" sz="14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7625" marB="47625" marR="95250" marL="95250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Carlos de la Peña Jiménez O´Farril</a:t>
                      </a:r>
                      <a:endParaRPr b="1" sz="14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Representante de Sociedad Civil STL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7625" marB="47625" marR="95250" marL="95250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12:10 - 12:15</a:t>
                      </a:r>
                      <a:endParaRPr sz="15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5 min</a:t>
                      </a:r>
                      <a:endParaRPr b="1" sz="15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</a:tr>
              <a:tr h="271925">
                <a:tc gridSpan="3"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US" sz="15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Duración</a:t>
                      </a:r>
                      <a:endParaRPr b="1" sz="15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7625" marB="47625" marR="95250" marL="95250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 hMerge="1"/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US" sz="15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30 min</a:t>
                      </a:r>
                      <a:endParaRPr b="1" sz="15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79" name="Google Shape;79;g18edd97c513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18200" y="263188"/>
            <a:ext cx="2858425" cy="725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6"/>
          <p:cNvSpPr txBox="1"/>
          <p:nvPr>
            <p:ph type="title"/>
          </p:nvPr>
        </p:nvSpPr>
        <p:spPr>
          <a:xfrm>
            <a:off x="597814" y="332054"/>
            <a:ext cx="5825490" cy="514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 sz="3200">
                <a:latin typeface="Palatino Linotype"/>
                <a:ea typeface="Palatino Linotype"/>
                <a:cs typeface="Palatino Linotype"/>
                <a:sym typeface="Palatino Linotype"/>
              </a:rPr>
              <a:t>Presídium</a:t>
            </a:r>
            <a:endParaRPr sz="3200"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graphicFrame>
        <p:nvGraphicFramePr>
          <p:cNvPr id="85" name="Google Shape;85;p6"/>
          <p:cNvGraphicFramePr/>
          <p:nvPr/>
        </p:nvGraphicFramePr>
        <p:xfrm>
          <a:off x="2106271" y="273453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{993EF9FE-5577-4057-A2C9-0CB80E9CD8DC}</a:tableStyleId>
              </a:tblPr>
              <a:tblGrid>
                <a:gridCol w="511000"/>
                <a:gridCol w="3943900"/>
              </a:tblGrid>
              <a:tr h="31755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FFFFFF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Presídium</a:t>
                      </a:r>
                      <a:endParaRPr sz="14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107950" marB="0" marR="0" marL="0"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063A1"/>
                    </a:solidFill>
                  </a:tcPr>
                </a:tc>
                <a:tc hMerge="1"/>
              </a:tr>
              <a:tr h="370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0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1</a:t>
                      </a:r>
                      <a:endParaRPr b="1" sz="10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6350" marB="0" marR="0" marL="0" anchor="ctr">
                    <a:lnL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Karla Fiesco García</a:t>
                      </a:r>
                      <a:endParaRPr b="1" sz="11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1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Presidenta Municipal de Cuautitlán Izcalli </a:t>
                      </a:r>
                      <a:endParaRPr b="1" sz="11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0000" marB="0" marR="0" marL="0">
                    <a:lnL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57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0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2</a:t>
                      </a:r>
                      <a:endParaRPr b="1" sz="10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6350" marB="0" marR="0" marL="0" anchor="ctr">
                    <a:lnL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11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Luis Gustavo Parra Noriega</a:t>
                      </a:r>
                      <a:endParaRPr b="1" sz="11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Comisionado del Infoem</a:t>
                      </a:r>
                      <a:endParaRPr b="1" sz="11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0000" marB="0" marR="0" marL="0">
                    <a:lnL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57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US" sz="10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3</a:t>
                      </a:r>
                      <a:endParaRPr b="1" sz="10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6350" marB="0" marR="0" marL="0" anchor="ctr">
                    <a:lnL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1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Ma. De Los Ángeles Ducoing Valdepeña</a:t>
                      </a:r>
                      <a:br>
                        <a:rPr b="1" lang="en-US" sz="11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</a:br>
                      <a:r>
                        <a:rPr lang="en-US" sz="11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Directora General de Gobierno Abierto y Transparencia</a:t>
                      </a:r>
                      <a:endParaRPr b="1" sz="1100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14605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INAI</a:t>
                      </a:r>
                      <a:endParaRPr b="1" sz="11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0000" marB="0" marR="0" marL="0">
                    <a:lnL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57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US" sz="10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4</a:t>
                      </a:r>
                      <a:endParaRPr b="1" sz="10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6350" marB="0" marR="0" marL="0" anchor="ctr">
                    <a:lnL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Óscar Javier Islas Jiménez</a:t>
                      </a:r>
                      <a:endParaRPr b="1" sz="11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Integrante de Organizaciones de la Sociedad Civil ante el STL</a:t>
                      </a:r>
                      <a:endParaRPr b="1" sz="11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0000" marB="0" marR="0" marL="0">
                    <a:lnL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US" sz="10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5</a:t>
                      </a:r>
                      <a:endParaRPr b="1" sz="10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6350" marB="0" marR="0" marL="0" anchor="ctr">
                    <a:lnL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Luis Manuel de la Mora Ramírez</a:t>
                      </a:r>
                      <a:endParaRPr b="1" sz="11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Presidente del CPC Estado de México</a:t>
                      </a:r>
                      <a:r>
                        <a:rPr b="1" lang="en-US" sz="11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 </a:t>
                      </a:r>
                      <a:endParaRPr b="1" sz="11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0000" marB="0" marR="0" marL="0">
                    <a:lnL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US" sz="10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6</a:t>
                      </a:r>
                      <a:endParaRPr b="1" sz="10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6350" marB="0" marR="0" marL="0" anchor="ctr">
                    <a:lnL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Carlos de la Peña Jiménez O´Farril</a:t>
                      </a:r>
                      <a:endParaRPr b="1" sz="11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Representante Titular de Sociedad Civil</a:t>
                      </a:r>
                      <a:endParaRPr b="1" sz="11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0000" marB="0" marR="0" marL="0">
                    <a:lnL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US" sz="10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7</a:t>
                      </a:r>
                      <a:endParaRPr sz="1400" u="none" cap="none" strike="noStrike"/>
                    </a:p>
                  </a:txBody>
                  <a:tcPr marT="6350" marB="0" marR="0" marL="0" anchor="ctr">
                    <a:lnL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-US" sz="11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Jaime Valdemar Almazán Cuevas</a:t>
                      </a:r>
                      <a:endParaRPr b="1" sz="1100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1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Representante de Sociedad Civil de Cuautitlán Izcalli </a:t>
                      </a:r>
                      <a:endParaRPr sz="11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14605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Palatino Linotype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0000" marB="0" marR="0" marL="0">
                    <a:lnL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86" name="Google Shape;86;p6"/>
          <p:cNvSpPr txBox="1"/>
          <p:nvPr/>
        </p:nvSpPr>
        <p:spPr>
          <a:xfrm>
            <a:off x="8600826" y="6424075"/>
            <a:ext cx="3195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marR="0" rtl="0" algn="l">
              <a:lnSpc>
                <a:spcPct val="10166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1" i="0" lang="en-US" sz="1200" u="none" cap="none" strike="noStrike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grpSp>
        <p:nvGrpSpPr>
          <p:cNvPr id="87" name="Google Shape;87;p6"/>
          <p:cNvGrpSpPr/>
          <p:nvPr/>
        </p:nvGrpSpPr>
        <p:grpSpPr>
          <a:xfrm>
            <a:off x="1953408" y="1306411"/>
            <a:ext cx="4878850" cy="381123"/>
            <a:chOff x="1544454" y="1269081"/>
            <a:chExt cx="4878850" cy="381123"/>
          </a:xfrm>
        </p:grpSpPr>
        <p:sp>
          <p:nvSpPr>
            <p:cNvPr id="88" name="Google Shape;88;p6"/>
            <p:cNvSpPr txBox="1"/>
            <p:nvPr/>
          </p:nvSpPr>
          <p:spPr>
            <a:xfrm>
              <a:off x="3489530" y="1297377"/>
              <a:ext cx="1362000" cy="28982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12700">
              <a:spAutoFit/>
            </a:bodyPr>
            <a:lstStyle/>
            <a:p>
              <a:pPr indent="0" lvl="0" marL="127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1800" u="none" cap="none" strike="noStrike">
                  <a:solidFill>
                    <a:srgbClr val="000000"/>
                  </a:solidFill>
                  <a:latin typeface="Palatino Linotype"/>
                  <a:ea typeface="Palatino Linotype"/>
                  <a:cs typeface="Palatino Linotype"/>
                  <a:sym typeface="Palatino Linotype"/>
                </a:rPr>
                <a:t>Escenario</a:t>
              </a:r>
              <a:endParaRPr b="0" i="0" sz="1800" u="none" cap="none" strike="noStrike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endParaRPr>
            </a:p>
          </p:txBody>
        </p:sp>
        <p:sp>
          <p:nvSpPr>
            <p:cNvPr id="89" name="Google Shape;89;p6"/>
            <p:cNvSpPr/>
            <p:nvPr/>
          </p:nvSpPr>
          <p:spPr>
            <a:xfrm>
              <a:off x="1544454" y="1269081"/>
              <a:ext cx="4878850" cy="381123"/>
            </a:xfrm>
            <a:custGeom>
              <a:rect b="b" l="l" r="r" t="t"/>
              <a:pathLst>
                <a:path extrusionOk="0" h="485139" w="3586479">
                  <a:moveTo>
                    <a:pt x="0" y="484632"/>
                  </a:moveTo>
                  <a:lnTo>
                    <a:pt x="3585972" y="484632"/>
                  </a:lnTo>
                  <a:lnTo>
                    <a:pt x="3585972" y="0"/>
                  </a:lnTo>
                  <a:lnTo>
                    <a:pt x="0" y="0"/>
                  </a:lnTo>
                  <a:lnTo>
                    <a:pt x="0" y="484632"/>
                  </a:lnTo>
                  <a:close/>
                </a:path>
              </a:pathLst>
            </a:custGeom>
            <a:noFill/>
            <a:ln cap="flat" cmpd="sng" w="9525">
              <a:solidFill>
                <a:srgbClr val="5F497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0" name="Google Shape;90;p6"/>
          <p:cNvGrpSpPr/>
          <p:nvPr/>
        </p:nvGrpSpPr>
        <p:grpSpPr>
          <a:xfrm>
            <a:off x="2106278" y="1804638"/>
            <a:ext cx="1037324" cy="407941"/>
            <a:chOff x="2956560" y="2397251"/>
            <a:chExt cx="441960" cy="477012"/>
          </a:xfrm>
        </p:grpSpPr>
        <p:pic>
          <p:nvPicPr>
            <p:cNvPr id="91" name="Google Shape;91;p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2956560" y="2397251"/>
              <a:ext cx="441960" cy="44196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2" name="Google Shape;92;p6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982468" y="2415539"/>
              <a:ext cx="388619" cy="45872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3" name="Google Shape;93;p6"/>
            <p:cNvSpPr/>
            <p:nvPr/>
          </p:nvSpPr>
          <p:spPr>
            <a:xfrm>
              <a:off x="3003804" y="2421635"/>
              <a:ext cx="347980" cy="347980"/>
            </a:xfrm>
            <a:custGeom>
              <a:rect b="b" l="l" r="r" t="t"/>
              <a:pathLst>
                <a:path extrusionOk="0" h="347980" w="347979">
                  <a:moveTo>
                    <a:pt x="0" y="347472"/>
                  </a:moveTo>
                  <a:lnTo>
                    <a:pt x="347471" y="347472"/>
                  </a:lnTo>
                  <a:lnTo>
                    <a:pt x="347471" y="0"/>
                  </a:lnTo>
                  <a:lnTo>
                    <a:pt x="0" y="0"/>
                  </a:lnTo>
                  <a:lnTo>
                    <a:pt x="0" y="347472"/>
                  </a:lnTo>
                  <a:close/>
                </a:path>
              </a:pathLst>
            </a:custGeom>
            <a:noFill/>
            <a:ln cap="flat" cmpd="sng" w="9525">
              <a:solidFill>
                <a:srgbClr val="31859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en-US" sz="1800" u="none" cap="none" strike="noStrike">
                  <a:solidFill>
                    <a:srgbClr val="000000"/>
                  </a:solidFill>
                  <a:latin typeface="Palatino Linotype"/>
                  <a:ea typeface="Palatino Linotype"/>
                  <a:cs typeface="Palatino Linotype"/>
                  <a:sym typeface="Palatino Linotype"/>
                </a:rPr>
                <a:t>3</a:t>
              </a:r>
              <a:endParaRPr b="1" i="0" sz="1800" u="none" cap="none" strike="noStrike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endParaRPr>
            </a:p>
          </p:txBody>
        </p:sp>
      </p:grpSp>
      <p:grpSp>
        <p:nvGrpSpPr>
          <p:cNvPr id="94" name="Google Shape;94;p6"/>
          <p:cNvGrpSpPr/>
          <p:nvPr/>
        </p:nvGrpSpPr>
        <p:grpSpPr>
          <a:xfrm>
            <a:off x="3240922" y="1804638"/>
            <a:ext cx="1037324" cy="407941"/>
            <a:chOff x="3753611" y="2398776"/>
            <a:chExt cx="441960" cy="477012"/>
          </a:xfrm>
        </p:grpSpPr>
        <p:pic>
          <p:nvPicPr>
            <p:cNvPr id="95" name="Google Shape;95;p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753611" y="2398776"/>
              <a:ext cx="441960" cy="44196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6" name="Google Shape;96;p6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781043" y="2417064"/>
              <a:ext cx="388620" cy="45872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7" name="Google Shape;97;p6"/>
            <p:cNvSpPr/>
            <p:nvPr/>
          </p:nvSpPr>
          <p:spPr>
            <a:xfrm>
              <a:off x="3800855" y="2423160"/>
              <a:ext cx="347980" cy="347980"/>
            </a:xfrm>
            <a:custGeom>
              <a:rect b="b" l="l" r="r" t="t"/>
              <a:pathLst>
                <a:path extrusionOk="0" h="347980" w="347979">
                  <a:moveTo>
                    <a:pt x="0" y="347472"/>
                  </a:moveTo>
                  <a:lnTo>
                    <a:pt x="347472" y="347472"/>
                  </a:lnTo>
                  <a:lnTo>
                    <a:pt x="347472" y="0"/>
                  </a:lnTo>
                  <a:lnTo>
                    <a:pt x="0" y="0"/>
                  </a:lnTo>
                  <a:lnTo>
                    <a:pt x="0" y="347472"/>
                  </a:lnTo>
                  <a:close/>
                </a:path>
              </a:pathLst>
            </a:custGeom>
            <a:noFill/>
            <a:ln cap="flat" cmpd="sng" w="9525">
              <a:solidFill>
                <a:srgbClr val="31859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en-US" sz="1800" u="none" cap="none" strike="noStrike">
                  <a:solidFill>
                    <a:srgbClr val="000000"/>
                  </a:solidFill>
                  <a:latin typeface="Palatino Linotype"/>
                  <a:ea typeface="Palatino Linotype"/>
                  <a:cs typeface="Palatino Linotype"/>
                  <a:sym typeface="Palatino Linotype"/>
                </a:rPr>
                <a:t>1</a:t>
              </a:r>
              <a:endParaRPr b="1" i="0" sz="1800" u="none" cap="none" strike="noStrike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endParaRPr>
            </a:p>
          </p:txBody>
        </p:sp>
      </p:grpSp>
      <p:grpSp>
        <p:nvGrpSpPr>
          <p:cNvPr id="98" name="Google Shape;98;p6"/>
          <p:cNvGrpSpPr/>
          <p:nvPr/>
        </p:nvGrpSpPr>
        <p:grpSpPr>
          <a:xfrm>
            <a:off x="4437729" y="1804638"/>
            <a:ext cx="1037324" cy="407941"/>
            <a:chOff x="4552188" y="2397251"/>
            <a:chExt cx="441960" cy="477012"/>
          </a:xfrm>
        </p:grpSpPr>
        <p:pic>
          <p:nvPicPr>
            <p:cNvPr id="99" name="Google Shape;99;p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552188" y="2397251"/>
              <a:ext cx="441960" cy="44196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0" name="Google Shape;100;p6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4578096" y="2415539"/>
              <a:ext cx="388620" cy="45872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1" name="Google Shape;101;p6"/>
            <p:cNvSpPr/>
            <p:nvPr/>
          </p:nvSpPr>
          <p:spPr>
            <a:xfrm>
              <a:off x="4599432" y="2421635"/>
              <a:ext cx="347979" cy="347980"/>
            </a:xfrm>
            <a:custGeom>
              <a:rect b="b" l="l" r="r" t="t"/>
              <a:pathLst>
                <a:path extrusionOk="0" h="347980" w="347979">
                  <a:moveTo>
                    <a:pt x="0" y="347472"/>
                  </a:moveTo>
                  <a:lnTo>
                    <a:pt x="347472" y="347472"/>
                  </a:lnTo>
                  <a:lnTo>
                    <a:pt x="347472" y="0"/>
                  </a:lnTo>
                  <a:lnTo>
                    <a:pt x="0" y="0"/>
                  </a:lnTo>
                  <a:lnTo>
                    <a:pt x="0" y="347472"/>
                  </a:lnTo>
                  <a:close/>
                </a:path>
              </a:pathLst>
            </a:custGeom>
            <a:noFill/>
            <a:ln cap="flat" cmpd="sng" w="9525">
              <a:solidFill>
                <a:srgbClr val="31859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en-US" sz="1800" u="none" cap="none" strike="noStrike">
                  <a:solidFill>
                    <a:srgbClr val="000000"/>
                  </a:solidFill>
                  <a:latin typeface="Palatino Linotype"/>
                  <a:ea typeface="Palatino Linotype"/>
                  <a:cs typeface="Palatino Linotype"/>
                  <a:sym typeface="Palatino Linotype"/>
                </a:rPr>
                <a:t>2</a:t>
              </a:r>
              <a:endParaRPr b="1" i="0" sz="1800" u="none" cap="none" strike="noStrike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endParaRPr>
            </a:p>
          </p:txBody>
        </p:sp>
      </p:grpSp>
      <p:grpSp>
        <p:nvGrpSpPr>
          <p:cNvPr id="102" name="Google Shape;102;p6"/>
          <p:cNvGrpSpPr/>
          <p:nvPr/>
        </p:nvGrpSpPr>
        <p:grpSpPr>
          <a:xfrm>
            <a:off x="5523860" y="1806009"/>
            <a:ext cx="1037324" cy="405222"/>
            <a:chOff x="5349240" y="2397251"/>
            <a:chExt cx="441960" cy="477012"/>
          </a:xfrm>
        </p:grpSpPr>
        <p:pic>
          <p:nvPicPr>
            <p:cNvPr id="103" name="Google Shape;103;p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49240" y="2397251"/>
              <a:ext cx="441960" cy="44196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4" name="Google Shape;104;p6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5376672" y="2415539"/>
              <a:ext cx="388620" cy="45872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5" name="Google Shape;105;p6"/>
            <p:cNvSpPr/>
            <p:nvPr/>
          </p:nvSpPr>
          <p:spPr>
            <a:xfrm>
              <a:off x="5396484" y="2421635"/>
              <a:ext cx="347980" cy="347980"/>
            </a:xfrm>
            <a:custGeom>
              <a:rect b="b" l="l" r="r" t="t"/>
              <a:pathLst>
                <a:path extrusionOk="0" h="347980" w="347979">
                  <a:moveTo>
                    <a:pt x="0" y="347472"/>
                  </a:moveTo>
                  <a:lnTo>
                    <a:pt x="347472" y="347472"/>
                  </a:lnTo>
                  <a:lnTo>
                    <a:pt x="347472" y="0"/>
                  </a:lnTo>
                  <a:lnTo>
                    <a:pt x="0" y="0"/>
                  </a:lnTo>
                  <a:lnTo>
                    <a:pt x="0" y="347472"/>
                  </a:lnTo>
                  <a:close/>
                </a:path>
              </a:pathLst>
            </a:custGeom>
            <a:noFill/>
            <a:ln cap="flat" cmpd="sng" w="9525">
              <a:solidFill>
                <a:srgbClr val="31859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en-US" sz="1800" u="none" cap="none" strike="noStrike">
                  <a:solidFill>
                    <a:srgbClr val="000000"/>
                  </a:solidFill>
                  <a:latin typeface="Palatino Linotype"/>
                  <a:ea typeface="Palatino Linotype"/>
                  <a:cs typeface="Palatino Linotype"/>
                  <a:sym typeface="Palatino Linotype"/>
                </a:rPr>
                <a:t>4</a:t>
              </a:r>
              <a:endParaRPr b="1" i="0" sz="1800" u="none" cap="none" strike="noStrike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endParaRPr>
            </a:p>
          </p:txBody>
        </p:sp>
      </p:grpSp>
      <p:grpSp>
        <p:nvGrpSpPr>
          <p:cNvPr id="106" name="Google Shape;106;p6"/>
          <p:cNvGrpSpPr/>
          <p:nvPr/>
        </p:nvGrpSpPr>
        <p:grpSpPr>
          <a:xfrm>
            <a:off x="1124985" y="1804640"/>
            <a:ext cx="1037324" cy="407941"/>
            <a:chOff x="5349240" y="2397251"/>
            <a:chExt cx="441960" cy="477012"/>
          </a:xfrm>
        </p:grpSpPr>
        <p:pic>
          <p:nvPicPr>
            <p:cNvPr id="107" name="Google Shape;107;p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49240" y="2397251"/>
              <a:ext cx="441960" cy="44196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8" name="Google Shape;108;p6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5376672" y="2415539"/>
              <a:ext cx="388620" cy="45872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9" name="Google Shape;109;p6"/>
            <p:cNvSpPr/>
            <p:nvPr/>
          </p:nvSpPr>
          <p:spPr>
            <a:xfrm>
              <a:off x="5396484" y="2421635"/>
              <a:ext cx="347979" cy="347980"/>
            </a:xfrm>
            <a:custGeom>
              <a:rect b="b" l="l" r="r" t="t"/>
              <a:pathLst>
                <a:path extrusionOk="0" h="347980" w="347979">
                  <a:moveTo>
                    <a:pt x="0" y="347472"/>
                  </a:moveTo>
                  <a:lnTo>
                    <a:pt x="347472" y="347472"/>
                  </a:lnTo>
                  <a:lnTo>
                    <a:pt x="347472" y="0"/>
                  </a:lnTo>
                  <a:lnTo>
                    <a:pt x="0" y="0"/>
                  </a:lnTo>
                  <a:lnTo>
                    <a:pt x="0" y="347472"/>
                  </a:lnTo>
                  <a:close/>
                </a:path>
              </a:pathLst>
            </a:custGeom>
            <a:noFill/>
            <a:ln cap="flat" cmpd="sng" w="9525">
              <a:solidFill>
                <a:srgbClr val="31859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en-US" sz="1800" u="none" cap="none" strike="noStrike">
                  <a:solidFill>
                    <a:srgbClr val="000000"/>
                  </a:solidFill>
                  <a:latin typeface="Palatino Linotype"/>
                  <a:ea typeface="Palatino Linotype"/>
                  <a:cs typeface="Palatino Linotype"/>
                  <a:sym typeface="Palatino Linotype"/>
                </a:rPr>
                <a:t>5</a:t>
              </a:r>
              <a:endParaRPr b="1" i="0" sz="1800" u="none" cap="none" strike="noStrike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endParaRPr>
            </a:p>
          </p:txBody>
        </p:sp>
      </p:grpSp>
      <p:grpSp>
        <p:nvGrpSpPr>
          <p:cNvPr id="110" name="Google Shape;110;p6"/>
          <p:cNvGrpSpPr/>
          <p:nvPr/>
        </p:nvGrpSpPr>
        <p:grpSpPr>
          <a:xfrm>
            <a:off x="6609985" y="1806009"/>
            <a:ext cx="1037324" cy="405222"/>
            <a:chOff x="5349240" y="2397251"/>
            <a:chExt cx="441960" cy="477012"/>
          </a:xfrm>
        </p:grpSpPr>
        <p:pic>
          <p:nvPicPr>
            <p:cNvPr id="111" name="Google Shape;111;p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49240" y="2397251"/>
              <a:ext cx="441960" cy="44196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2" name="Google Shape;112;p6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5376672" y="2415539"/>
              <a:ext cx="388620" cy="45872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3" name="Google Shape;113;p6"/>
            <p:cNvSpPr/>
            <p:nvPr/>
          </p:nvSpPr>
          <p:spPr>
            <a:xfrm>
              <a:off x="5396484" y="2421635"/>
              <a:ext cx="347979" cy="347980"/>
            </a:xfrm>
            <a:custGeom>
              <a:rect b="b" l="l" r="r" t="t"/>
              <a:pathLst>
                <a:path extrusionOk="0" h="347980" w="347979">
                  <a:moveTo>
                    <a:pt x="0" y="347472"/>
                  </a:moveTo>
                  <a:lnTo>
                    <a:pt x="347472" y="347472"/>
                  </a:lnTo>
                  <a:lnTo>
                    <a:pt x="347472" y="0"/>
                  </a:lnTo>
                  <a:lnTo>
                    <a:pt x="0" y="0"/>
                  </a:lnTo>
                  <a:lnTo>
                    <a:pt x="0" y="347472"/>
                  </a:lnTo>
                  <a:close/>
                </a:path>
              </a:pathLst>
            </a:custGeom>
            <a:noFill/>
            <a:ln cap="flat" cmpd="sng" w="9525">
              <a:solidFill>
                <a:srgbClr val="31859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en-US" sz="1800" u="none" cap="none" strike="noStrike">
                  <a:solidFill>
                    <a:srgbClr val="000000"/>
                  </a:solidFill>
                  <a:latin typeface="Palatino Linotype"/>
                  <a:ea typeface="Palatino Linotype"/>
                  <a:cs typeface="Palatino Linotype"/>
                  <a:sym typeface="Palatino Linotype"/>
                </a:rPr>
                <a:t>6</a:t>
              </a:r>
              <a:endParaRPr b="1" i="0" sz="1800" u="none" cap="none" strike="noStrike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endParaRPr>
            </a:p>
          </p:txBody>
        </p:sp>
      </p:grpSp>
      <p:sp>
        <p:nvSpPr>
          <p:cNvPr id="114" name="Google Shape;114;p6"/>
          <p:cNvSpPr/>
          <p:nvPr/>
        </p:nvSpPr>
        <p:spPr>
          <a:xfrm>
            <a:off x="308221" y="1805999"/>
            <a:ext cx="816742" cy="295609"/>
          </a:xfrm>
          <a:custGeom>
            <a:rect b="b" l="l" r="r" t="t"/>
            <a:pathLst>
              <a:path extrusionOk="0" h="347980" w="347979">
                <a:moveTo>
                  <a:pt x="0" y="347472"/>
                </a:moveTo>
                <a:lnTo>
                  <a:pt x="347472" y="347472"/>
                </a:lnTo>
                <a:lnTo>
                  <a:pt x="347472" y="0"/>
                </a:lnTo>
                <a:lnTo>
                  <a:pt x="0" y="0"/>
                </a:lnTo>
                <a:lnTo>
                  <a:pt x="0" y="347472"/>
                </a:lnTo>
                <a:close/>
              </a:path>
            </a:pathLst>
          </a:custGeom>
          <a:noFill/>
          <a:ln cap="flat" cmpd="sng" w="9525">
            <a:solidFill>
              <a:srgbClr val="3185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7</a:t>
            </a:r>
            <a:endParaRPr b="1" i="0" sz="1800" u="none" cap="none" strike="noStrike">
              <a:solidFill>
                <a:srgbClr val="000000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grpSp>
        <p:nvGrpSpPr>
          <p:cNvPr id="115" name="Google Shape;115;p6"/>
          <p:cNvGrpSpPr/>
          <p:nvPr/>
        </p:nvGrpSpPr>
        <p:grpSpPr>
          <a:xfrm>
            <a:off x="7647310" y="1806009"/>
            <a:ext cx="1037324" cy="405222"/>
            <a:chOff x="5349240" y="2397251"/>
            <a:chExt cx="441960" cy="477012"/>
          </a:xfrm>
        </p:grpSpPr>
        <p:pic>
          <p:nvPicPr>
            <p:cNvPr id="116" name="Google Shape;116;p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49240" y="2397251"/>
              <a:ext cx="441960" cy="44196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7" name="Google Shape;117;p6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5376672" y="2415539"/>
              <a:ext cx="388620" cy="45872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8" name="Google Shape;118;p6"/>
            <p:cNvSpPr/>
            <p:nvPr/>
          </p:nvSpPr>
          <p:spPr>
            <a:xfrm>
              <a:off x="5396484" y="2421635"/>
              <a:ext cx="347979" cy="347980"/>
            </a:xfrm>
            <a:custGeom>
              <a:rect b="b" l="l" r="r" t="t"/>
              <a:pathLst>
                <a:path extrusionOk="0" h="347980" w="347979">
                  <a:moveTo>
                    <a:pt x="0" y="347472"/>
                  </a:moveTo>
                  <a:lnTo>
                    <a:pt x="347472" y="347472"/>
                  </a:lnTo>
                  <a:lnTo>
                    <a:pt x="347472" y="0"/>
                  </a:lnTo>
                  <a:lnTo>
                    <a:pt x="0" y="0"/>
                  </a:lnTo>
                  <a:lnTo>
                    <a:pt x="0" y="347472"/>
                  </a:lnTo>
                  <a:close/>
                </a:path>
              </a:pathLst>
            </a:custGeom>
            <a:noFill/>
            <a:ln cap="flat" cmpd="sng" w="9525">
              <a:solidFill>
                <a:srgbClr val="31859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en-US" sz="1800" u="none" cap="none" strike="noStrike">
                  <a:solidFill>
                    <a:srgbClr val="000000"/>
                  </a:solidFill>
                  <a:latin typeface="Palatino Linotype"/>
                  <a:ea typeface="Palatino Linotype"/>
                  <a:cs typeface="Palatino Linotype"/>
                  <a:sym typeface="Palatino Linotype"/>
                </a:rPr>
                <a:t>8</a:t>
              </a:r>
              <a:endParaRPr b="1" i="0" sz="1800" u="none" cap="none" strike="noStrike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endParaRPr>
            </a:p>
          </p:txBody>
        </p:sp>
      </p:grpSp>
      <p:pic>
        <p:nvPicPr>
          <p:cNvPr id="119" name="Google Shape;119;p6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4326875" y="218838"/>
            <a:ext cx="2858425" cy="725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2"/>
          <p:cNvSpPr txBox="1"/>
          <p:nvPr>
            <p:ph type="title"/>
          </p:nvPr>
        </p:nvSpPr>
        <p:spPr>
          <a:xfrm>
            <a:off x="535940" y="476250"/>
            <a:ext cx="3456940" cy="513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 sz="3200">
                <a:latin typeface="Palatino Linotype"/>
                <a:ea typeface="Palatino Linotype"/>
                <a:cs typeface="Palatino Linotype"/>
                <a:sym typeface="Palatino Linotype"/>
              </a:rPr>
              <a:t>Imagen del evento</a:t>
            </a:r>
            <a:endParaRPr sz="3200"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125" name="Google Shape;125;p12"/>
          <p:cNvSpPr txBox="1"/>
          <p:nvPr>
            <p:ph idx="12" type="sldNum"/>
          </p:nvPr>
        </p:nvSpPr>
        <p:spPr>
          <a:xfrm>
            <a:off x="8401800" y="6384355"/>
            <a:ext cx="2325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1" lang="en-US"/>
              <a:t>‹#›</a:t>
            </a:fld>
            <a:endParaRPr b="1"/>
          </a:p>
        </p:txBody>
      </p:sp>
      <p:pic>
        <p:nvPicPr>
          <p:cNvPr id="126" name="Google Shape;126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26875" y="218838"/>
            <a:ext cx="2858425" cy="725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2400" y="1142365"/>
            <a:ext cx="8839204" cy="49634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4"/>
          <p:cNvSpPr txBox="1"/>
          <p:nvPr>
            <p:ph type="title"/>
          </p:nvPr>
        </p:nvSpPr>
        <p:spPr>
          <a:xfrm>
            <a:off x="535950" y="435675"/>
            <a:ext cx="7146600" cy="50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 sz="3200">
                <a:latin typeface="Palatino Linotype"/>
                <a:ea typeface="Palatino Linotype"/>
                <a:cs typeface="Palatino Linotype"/>
                <a:sym typeface="Palatino Linotype"/>
              </a:rPr>
              <a:t>Liga para seguir el evento en YouTube</a:t>
            </a:r>
            <a:endParaRPr sz="3200"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133" name="Google Shape;133;p14"/>
          <p:cNvSpPr txBox="1"/>
          <p:nvPr>
            <p:ph idx="12" type="sldNum"/>
          </p:nvPr>
        </p:nvSpPr>
        <p:spPr>
          <a:xfrm>
            <a:off x="8401811" y="6465214"/>
            <a:ext cx="2325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1" lang="en-US"/>
              <a:t>‹#›</a:t>
            </a:fld>
            <a:endParaRPr b="1"/>
          </a:p>
        </p:txBody>
      </p:sp>
      <p:sp>
        <p:nvSpPr>
          <p:cNvPr id="134" name="Google Shape;134;p14"/>
          <p:cNvSpPr txBox="1"/>
          <p:nvPr/>
        </p:nvSpPr>
        <p:spPr>
          <a:xfrm>
            <a:off x="138550" y="2239825"/>
            <a:ext cx="8866800" cy="17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La siguiente liga dirige al canal de YouTube donde se realizará la transmisión en vivo del evento:</a:t>
            </a:r>
            <a:endParaRPr b="0" i="0" sz="2000" u="none" cap="none" strike="noStrike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FF0000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0" i="0" lang="en-US" sz="2300" u="none" cap="none" strike="noStrike">
                <a:solidFill>
                  <a:srgbClr val="0000FF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https://www.youtube.com/watch?v=W2AY7EUFlIA</a:t>
            </a:r>
            <a:endParaRPr b="0" i="0" sz="2300" u="none" cap="none" strike="noStrike">
              <a:solidFill>
                <a:srgbClr val="0000FF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2022-04-22T15:49:15Z</dcterms:created>
  <dc:creator>usuario infoem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2022-04-21T00:00:00Z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2022-04-22T00:00:00Z</vt:filetime>
  </property>
</Properties>
</file>